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07" r:id="rId2"/>
    <p:sldId id="257" r:id="rId3"/>
    <p:sldId id="278" r:id="rId4"/>
    <p:sldId id="279" r:id="rId5"/>
    <p:sldId id="280" r:id="rId6"/>
    <p:sldId id="281" r:id="rId7"/>
    <p:sldId id="283" r:id="rId8"/>
    <p:sldId id="284" r:id="rId9"/>
    <p:sldId id="285" r:id="rId10"/>
    <p:sldId id="286" r:id="rId11"/>
    <p:sldId id="289" r:id="rId12"/>
    <p:sldId id="290" r:id="rId13"/>
    <p:sldId id="291" r:id="rId14"/>
    <p:sldId id="292" r:id="rId15"/>
    <p:sldId id="293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ward Doxey" initials="ED" lastIdx="10" clrIdx="0">
    <p:extLst>
      <p:ext uri="{19B8F6BF-5375-455C-9EA6-DF929625EA0E}">
        <p15:presenceInfo xmlns:p15="http://schemas.microsoft.com/office/powerpoint/2012/main" userId="S-1-5-21-226508970-3071066648-2496781527-17276" providerId="AD"/>
      </p:ext>
    </p:extLst>
  </p:cmAuthor>
  <p:cmAuthor id="2" name="IB" initials="MOU" lastIdx="6" clrIdx="1">
    <p:extLst>
      <p:ext uri="{19B8F6BF-5375-455C-9EA6-DF929625EA0E}">
        <p15:presenceInfo xmlns:p15="http://schemas.microsoft.com/office/powerpoint/2012/main" userId="I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C2C"/>
    <a:srgbClr val="FF40FF"/>
    <a:srgbClr val="FF0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59"/>
    <p:restoredTop sz="86422"/>
  </p:normalViewPr>
  <p:slideViewPr>
    <p:cSldViewPr snapToObjects="1">
      <p:cViewPr varScale="1">
        <p:scale>
          <a:sx n="84" d="100"/>
          <a:sy n="84" d="100"/>
        </p:scale>
        <p:origin x="96" y="182"/>
      </p:cViewPr>
      <p:guideLst/>
    </p:cSldViewPr>
  </p:slideViewPr>
  <p:outlineViewPr>
    <p:cViewPr>
      <p:scale>
        <a:sx n="33" d="100"/>
        <a:sy n="33" d="100"/>
      </p:scale>
      <p:origin x="0" y="-28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21" d="100"/>
          <a:sy n="121" d="100"/>
        </p:scale>
        <p:origin x="386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87C1157E-F41D-D748-8B69-7140BA26C9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732F0C-C3BE-9347-8A3D-93C7DD35FC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C103C-0C00-5144-B134-6065E402762D}" type="datetime1">
              <a:rPr lang="en-GB" smtClean="0"/>
              <a:t>11/09/2020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1B9C81F-45DF-3942-B5BB-AFF6409293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4C535E9-87A8-4E42-A7E7-ECCB491EE7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B2214-6F48-7B47-BA9F-4377B0ABE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634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7CFCD-DFD6-F34D-95F2-86875A23819B}" type="datetime1">
              <a:rPr lang="en-GB" smtClean="0"/>
              <a:t>11/09/2020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5C6A4-13EB-334F-862B-598CD5A98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6307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F4EBAA-2F39-3941-B36E-6CA80D201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080000"/>
            <a:ext cx="10080000" cy="23760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2C2C2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D30EB3-3F40-D64C-A1AD-1D8CF2EDB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3600000"/>
            <a:ext cx="10080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2C2C2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EF9E7C-27BF-0B47-97CE-96E21ED0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20003F6-9FA2-F04E-AA53-1C0C7743172A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4A26B7-A7B8-0043-9B2B-84EB56AD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AAF09BA4-C874-394D-BD6F-A467115F6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D8AC70F3-85B6-F946-A3C7-59F302B3616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6800" y="504000"/>
            <a:ext cx="1332000" cy="4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908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F4EBAA-2F39-3941-B36E-6CA80D201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080000"/>
            <a:ext cx="10080000" cy="23760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D30EB3-3F40-D64C-A1AD-1D8CF2EDB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3600000"/>
            <a:ext cx="10080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EF9E7C-27BF-0B47-97CE-96E21ED0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03F6-9FA2-F04E-AA53-1C0C7743172A}" type="datetime1">
              <a:rPr lang="en-GB" smtClean="0"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4A26B7-A7B8-0043-9B2B-84EB56AD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670887-57E7-3A43-BB1A-5812E952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72196FCD-AF99-A040-BFB2-5769EE97611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6800" y="504000"/>
            <a:ext cx="1332000" cy="4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346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1DCAF7-AA06-1040-B1E0-8E15D9C5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F5B501-CBFE-104D-BB25-66D22875F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404000"/>
            <a:ext cx="10800000" cy="4752000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985F08-8E72-9148-82A1-2C591DFBD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FFB84F-73DC-4C43-AC13-67A9ADC1B225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4366E4-48A8-C248-8403-C00951EFC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CEEB4CF7-D339-7A46-8B33-C97F7A447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1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1F11F1-9EFF-7144-9125-3139B4E1C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576000"/>
            <a:ext cx="3311999" cy="15840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C57E45-EC2E-6A48-999E-8DBA374C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999" y="1260000"/>
            <a:ext cx="7200001" cy="48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9B9F23F-F468-1142-A98D-597B3EBFA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99" y="2340000"/>
            <a:ext cx="3312000" cy="3816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92037A2-B8BC-4D46-AA82-267CC5E77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AC278-FEFB-4949-87C8-2F7B048D5B30}" type="datetime1">
              <a:rPr lang="en-GB" smtClean="0"/>
              <a:t>11/09/2020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71E40FC-CC75-5C49-B153-710113617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6C0EBE3-CD47-DA41-8665-99A541C1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4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2539A8-FECC-1549-9FD2-BB436200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90CBC2C-B15B-964F-ACEE-BEB2DAF79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A2DF1-82CB-3949-8DC2-ECE30178A186}" type="datetime1">
              <a:rPr lang="en-GB" smtClean="0"/>
              <a:t>11/09/2020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3B40B73-B3DD-3E49-89F6-7D6344C26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B802C64-D1FE-5E4F-84AE-101D7BACA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0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cast">
    <p:bg>
      <p:bgPr>
        <a:solidFill>
          <a:srgbClr val="FF4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6FFE9E8-50C7-8249-8A2A-C78D5187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1E56A25-91D5-724D-A11F-39696A1993AD}"/>
              </a:ext>
            </a:extLst>
          </p:cNvPr>
          <p:cNvSpPr txBox="1"/>
          <p:nvPr userDrawn="1"/>
        </p:nvSpPr>
        <p:spPr>
          <a:xfrm>
            <a:off x="648000" y="2625003"/>
            <a:ext cx="6816803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4800" b="0" i="0" u="none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Screencast Placeholder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7F77107-76F4-9144-A972-88C0AFF26277}"/>
              </a:ext>
            </a:extLst>
          </p:cNvPr>
          <p:cNvSpPr txBox="1"/>
          <p:nvPr userDrawn="1"/>
        </p:nvSpPr>
        <p:spPr>
          <a:xfrm>
            <a:off x="648000" y="3600000"/>
            <a:ext cx="10080000" cy="9935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l" defTabSz="914400" rtl="0" eaLnBrk="1" latinLnBrk="0" hangingPunct="1">
              <a:lnSpc>
                <a:spcPct val="14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sz="2200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You should delete this slide before recording, otherwise it will skew your slide numbers.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xmlns="" id="{A0C97EFC-6E59-C249-9F99-21A17B278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88000" y="6336000"/>
            <a:ext cx="2160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3AC278-FEFB-4949-87C8-2F7B048D5B30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xmlns="" id="{6C396A9A-B7C9-0C46-97D1-1DB9C8C8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6336000"/>
            <a:ext cx="6480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5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xmlns="" id="{6AE425C8-279E-D14C-A350-756694D4E5A6}"/>
              </a:ext>
            </a:extLst>
          </p:cNvPr>
          <p:cNvPicPr>
            <a:picLocks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flipV="1">
            <a:off x="7872000" y="0"/>
            <a:ext cx="4320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FCD7A0B-833F-2348-AFD5-63C91BB6B1C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160000" y="540000"/>
            <a:ext cx="540000" cy="432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E23A4D2-6AEA-4D4B-A196-57E4312E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360000"/>
            <a:ext cx="10078412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49EFD75-EDA9-4D48-A65C-1E8AAC955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000" y="1404000"/>
            <a:ext cx="10800000" cy="475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D0CCB4-FEA3-3F47-9B84-5FF4FDC99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88000" y="6336000"/>
            <a:ext cx="216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A0CEF12D-8022-E647-B033-82324AAEB22F}" type="datetime1">
              <a:rPr lang="en-GB" smtClean="0"/>
              <a:pPr/>
              <a:t>11/09/2020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25BCCB-9CF8-3C41-9007-5D7A97003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000" y="6336000"/>
            <a:ext cx="648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0E48E0-D7D3-694B-B72B-F287A0765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11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6" r:id="rId4"/>
    <p:sldLayoutId id="2147483654" r:id="rId5"/>
    <p:sldLayoutId id="2147483660" r:id="rId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ethdocs.org/en/latest/contracts-and-transactions/developer-tools.html#developer-tool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E8AB66-D8D2-4DF4-BDBF-AEC56F985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602" y="2434388"/>
            <a:ext cx="6096072" cy="891096"/>
          </a:xfrm>
        </p:spPr>
        <p:txBody>
          <a:bodyPr>
            <a:normAutofit fontScale="90000"/>
          </a:bodyPr>
          <a:lstStyle/>
          <a:p>
            <a:r>
              <a:rPr lang="en-US" dirty="0"/>
              <a:t>Mastering Blockchain</a:t>
            </a:r>
            <a:br>
              <a:rPr lang="en-US" dirty="0"/>
            </a:br>
            <a:r>
              <a:rPr lang="en-US" sz="2700" dirty="0"/>
              <a:t>Third Edition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7A91FFD-67C7-4180-AFDC-1468C12B2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602" y="3469484"/>
            <a:ext cx="5607430" cy="1655762"/>
          </a:xfrm>
        </p:spPr>
        <p:txBody>
          <a:bodyPr>
            <a:normAutofit/>
          </a:bodyPr>
          <a:lstStyle/>
          <a:p>
            <a:r>
              <a:rPr lang="en-US" dirty="0"/>
              <a:t>Chapter </a:t>
            </a:r>
            <a:r>
              <a:rPr lang="en-US" dirty="0" smtClean="0"/>
              <a:t>14, Development Tools and Frameworks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C87FC14-D109-4717-A57D-E94F100B4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06CE9F-1E24-754E-B851-B3C3A97D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1316839"/>
            <a:ext cx="3213832" cy="40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5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89C764-A1E8-B94F-8908-EB620521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 development and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911C32-0C50-574F-9E5F-CB9D1F0D1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404000"/>
            <a:ext cx="3575792" cy="475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Writing smart </a:t>
            </a:r>
            <a:r>
              <a:rPr lang="en-US" dirty="0" smtClean="0"/>
              <a:t>contracts</a:t>
            </a:r>
            <a:r>
              <a:rPr lang="en-GB" dirty="0" smtClean="0"/>
              <a:t> </a:t>
            </a:r>
            <a:r>
              <a:rPr lang="en-GB" dirty="0"/>
              <a:t>is concerned with writing the contract source code in </a:t>
            </a:r>
            <a:r>
              <a:rPr lang="en-GB" dirty="0" smtClean="0"/>
              <a:t>Solidity in a </a:t>
            </a:r>
            <a:r>
              <a:rPr lang="en-GB" dirty="0"/>
              <a:t>text editor. 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There </a:t>
            </a:r>
            <a:r>
              <a:rPr lang="en-GB" dirty="0"/>
              <a:t>are various plugins and add-ons available for Vim in Linux, Atom, and other editors that provide syntax highlighting and formatting for Solidity source code.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85BA615-6A47-EA49-9934-1765A1969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8E2E935-5AE6-824C-951D-40D34354C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340" y="1266566"/>
            <a:ext cx="6862660" cy="502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4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0454E6-B581-6848-9CC4-37D6DE05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layout of a Solidity source code file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A19DC58-1544-DC47-91B6-82E162A58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496" y="1700808"/>
            <a:ext cx="8580674" cy="45365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39F80AF-BC74-934A-8BB5-6EF54B53A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8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4157BD-3A41-6543-990D-A944990C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Solidity language</a:t>
            </a:r>
            <a:r>
              <a:rPr lang="en-GB" b="1" dirty="0"/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0B5873-30EA-EF45-8846-3327F5F03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Domain-Specific Language (DSL)</a:t>
            </a:r>
            <a:endParaRPr lang="en-US" dirty="0"/>
          </a:p>
          <a:p>
            <a:r>
              <a:rPr lang="en-US" dirty="0"/>
              <a:t>Contract-oriented language</a:t>
            </a:r>
          </a:p>
          <a:p>
            <a:r>
              <a:rPr lang="en-US" dirty="0"/>
              <a:t>JavaScript / C-like</a:t>
            </a:r>
          </a:p>
          <a:p>
            <a:r>
              <a:rPr lang="en-US" dirty="0"/>
              <a:t>Widely used</a:t>
            </a:r>
          </a:p>
          <a:p>
            <a:r>
              <a:rPr lang="en-US" dirty="0"/>
              <a:t>Statically typed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3FAADA9-1560-F446-BE5F-5584E32B3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1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A16EDE-CEF8-7843-8F10-55A8ACBC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Variables</a:t>
            </a:r>
            <a:r>
              <a:rPr lang="en-GB" b="1" dirty="0"/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E7CAB0-CFB6-054E-878E-739CCC3EF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Local variables </a:t>
            </a:r>
          </a:p>
          <a:p>
            <a:r>
              <a:rPr lang="en-GB" dirty="0"/>
              <a:t>Global variables </a:t>
            </a:r>
          </a:p>
          <a:p>
            <a:r>
              <a:rPr lang="en-GB" dirty="0"/>
              <a:t>State variables </a:t>
            </a:r>
          </a:p>
          <a:p>
            <a:pPr lvl="1"/>
            <a:r>
              <a:rPr lang="en-GB" sz="2000" dirty="0"/>
              <a:t>Private </a:t>
            </a:r>
          </a:p>
          <a:p>
            <a:pPr lvl="1"/>
            <a:r>
              <a:rPr lang="en-GB" sz="2000" dirty="0"/>
              <a:t>Public </a:t>
            </a:r>
          </a:p>
          <a:p>
            <a:pPr lvl="1"/>
            <a:r>
              <a:rPr lang="en-GB" sz="2000" dirty="0"/>
              <a:t>Internal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1CA96F-7BB2-AD49-8385-1AA5C49023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98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17B20A-EDB7-D348-A64C-69FFE2C6C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Data types</a:t>
            </a:r>
            <a:r>
              <a:rPr lang="en-GB" b="1" dirty="0"/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701611-2B3A-6441-9A05-9CBCA39B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Value types and reference types </a:t>
            </a:r>
          </a:p>
          <a:p>
            <a:r>
              <a:rPr lang="en-GB" dirty="0"/>
              <a:t>The EVM can read and write data in different locations. </a:t>
            </a:r>
          </a:p>
          <a:p>
            <a:pPr lvl="1"/>
            <a:r>
              <a:rPr lang="en-GB" sz="2000" dirty="0"/>
              <a:t>Stack </a:t>
            </a:r>
          </a:p>
          <a:p>
            <a:pPr lvl="1"/>
            <a:r>
              <a:rPr lang="en-GB" sz="2000" dirty="0"/>
              <a:t>Calldata</a:t>
            </a:r>
          </a:p>
          <a:p>
            <a:pPr lvl="1"/>
            <a:r>
              <a:rPr lang="en-GB" sz="2000" dirty="0"/>
              <a:t>Memory</a:t>
            </a:r>
          </a:p>
          <a:p>
            <a:pPr lvl="1"/>
            <a:r>
              <a:rPr lang="en-GB" sz="2000" dirty="0"/>
              <a:t>Storage</a:t>
            </a:r>
          </a:p>
          <a:p>
            <a:pPr lvl="1"/>
            <a:r>
              <a:rPr lang="en-GB" sz="2000" dirty="0"/>
              <a:t>Code</a:t>
            </a:r>
          </a:p>
          <a:p>
            <a:pPr lvl="1"/>
            <a:r>
              <a:rPr lang="en-GB" sz="2000" dirty="0"/>
              <a:t>Logs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61BEC85-32BE-844B-8335-1586BBAB3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66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EF06A1-380C-BC44-B441-0491C11C6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2E9797C-8A4B-6C41-AEF2-A907FEBDD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Boolean</a:t>
            </a:r>
          </a:p>
          <a:p>
            <a:r>
              <a:rPr lang="en-US" dirty="0"/>
              <a:t>Integers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Literals</a:t>
            </a:r>
          </a:p>
          <a:p>
            <a:pPr lvl="1"/>
            <a:r>
              <a:rPr lang="en-GB" sz="2000" dirty="0"/>
              <a:t>Integer literals</a:t>
            </a:r>
          </a:p>
          <a:p>
            <a:pPr lvl="1"/>
            <a:r>
              <a:rPr lang="en-GB" sz="2000" dirty="0"/>
              <a:t>String literals</a:t>
            </a:r>
          </a:p>
          <a:p>
            <a:pPr lvl="1"/>
            <a:r>
              <a:rPr lang="en-GB" sz="2000" dirty="0"/>
              <a:t>Hexadecimal literals</a:t>
            </a:r>
          </a:p>
          <a:p>
            <a:pPr lvl="1"/>
            <a:r>
              <a:rPr lang="en-GB" sz="2000" dirty="0" err="1"/>
              <a:t>Enums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B56793-C991-6C41-B622-C7622C841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0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966E2C-FEBA-9048-829B-631EFAB0C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941C96-BF8F-124A-8FCA-D46C9CC16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  <a:p>
            <a:r>
              <a:rPr lang="en-US" dirty="0"/>
              <a:t>Structs</a:t>
            </a:r>
          </a:p>
          <a:p>
            <a:r>
              <a:rPr lang="en-US" dirty="0"/>
              <a:t>Mappings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E2460A1-B1CA-C84B-AE15-1578BE8E1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05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A848CC-995B-5440-8166-27F086C4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Control structures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3DDE11-029F-844A-9907-049369F84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If</a:t>
            </a:r>
          </a:p>
          <a:p>
            <a:r>
              <a:rPr lang="en-GB" dirty="0"/>
              <a:t>Do</a:t>
            </a:r>
          </a:p>
          <a:p>
            <a:r>
              <a:rPr lang="en-GB" dirty="0"/>
              <a:t>While</a:t>
            </a:r>
          </a:p>
          <a:p>
            <a:r>
              <a:rPr lang="en-GB" dirty="0"/>
              <a:t>F</a:t>
            </a:r>
            <a:r>
              <a:rPr lang="en-GB" dirty="0" smtClean="0"/>
              <a:t>or</a:t>
            </a:r>
            <a:r>
              <a:rPr lang="en-GB" dirty="0"/>
              <a:t>, break, and continue</a:t>
            </a:r>
          </a:p>
          <a:p>
            <a:r>
              <a:rPr lang="en-GB" dirty="0"/>
              <a:t>Return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FA61702-9C4B-6B4B-B90C-4D157F75D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62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0E3014-F2F5-5448-98E5-8EA65A1B0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50474AC-5825-8F49-AE46-B9E357B9B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7969" y="1366258"/>
            <a:ext cx="7088589" cy="47529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E55A9CA-C7C4-FC40-A4BE-605645E19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FFDCE01-2F9A-9E4A-935A-D9FD1E418375}"/>
              </a:ext>
            </a:extLst>
          </p:cNvPr>
          <p:cNvSpPr/>
          <p:nvPr/>
        </p:nvSpPr>
        <p:spPr>
          <a:xfrm>
            <a:off x="648000" y="1366935"/>
            <a:ext cx="38638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Events are triggered against an 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First events are declared then emitted </a:t>
            </a:r>
          </a:p>
        </p:txBody>
      </p:sp>
    </p:spTree>
    <p:extLst>
      <p:ext uri="{BB962C8B-B14F-4D97-AF65-F5344CB8AC3E}">
        <p14:creationId xmlns:p14="http://schemas.microsoft.com/office/powerpoint/2010/main" val="421459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CDA11A-2EB4-CC44-A697-695EF552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Inheritance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EDBB784-A9C3-BF4A-B494-444233D66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7206" y="1224000"/>
            <a:ext cx="4706453" cy="47529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E220B1-5305-174A-AE1E-5354FF86E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F482C3B-5708-CD41-9CEE-902CB2AE1F8D}"/>
              </a:ext>
            </a:extLst>
          </p:cNvPr>
          <p:cNvSpPr/>
          <p:nvPr/>
        </p:nvSpPr>
        <p:spPr>
          <a:xfrm>
            <a:off x="839416" y="1340768"/>
            <a:ext cx="44398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 mechanism used to extend functionality of a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contract,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by allowing a new contract to be derived from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another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contract.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90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7F7E96-FF29-4DC7-B387-5996DACB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EDA914D-3136-4D3D-B3B5-0EB7A98E2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Languages</a:t>
            </a:r>
          </a:p>
          <a:p>
            <a:r>
              <a:rPr lang="en-GB" dirty="0"/>
              <a:t>Compilers</a:t>
            </a:r>
          </a:p>
          <a:p>
            <a:r>
              <a:rPr lang="en-GB" dirty="0"/>
              <a:t>Tools and libraries</a:t>
            </a:r>
          </a:p>
          <a:p>
            <a:r>
              <a:rPr lang="en-GB" dirty="0"/>
              <a:t>Frameworks</a:t>
            </a:r>
          </a:p>
          <a:p>
            <a:r>
              <a:rPr lang="en-GB" dirty="0"/>
              <a:t>Contract development and deployment</a:t>
            </a:r>
          </a:p>
          <a:p>
            <a:r>
              <a:rPr lang="en-GB" dirty="0"/>
              <a:t>The Solidity language</a:t>
            </a:r>
          </a:p>
          <a:p>
            <a:pPr lvl="0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4D340E7-101C-484E-B220-BACCA66DC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574E2B-61E0-3146-B7E9-F31B0F47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Libraries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449346D-C62A-E847-81C4-D7ED2DBD3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136" y="2148743"/>
            <a:ext cx="6147904" cy="22425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465F402-CC5F-C645-A64E-9645D2CD4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346B4EF-37D0-064B-9CC2-C9B10C31D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168" y="4591443"/>
            <a:ext cx="5221832" cy="180493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A5D193B-9A53-3042-9BC4-68B91347241A}"/>
              </a:ext>
            </a:extLst>
          </p:cNvPr>
          <p:cNvGrpSpPr/>
          <p:nvPr/>
        </p:nvGrpSpPr>
        <p:grpSpPr>
          <a:xfrm>
            <a:off x="5512438" y="3048426"/>
            <a:ext cx="2566932" cy="2448272"/>
            <a:chOff x="5764714" y="2603277"/>
            <a:chExt cx="2566932" cy="2448272"/>
          </a:xfrm>
        </p:grpSpPr>
        <p:sp>
          <p:nvSpPr>
            <p:cNvPr id="7" name="Arc 6">
              <a:extLst>
                <a:ext uri="{FF2B5EF4-FFF2-40B4-BE49-F238E27FC236}">
                  <a16:creationId xmlns:a16="http://schemas.microsoft.com/office/drawing/2014/main" xmlns="" id="{1449DDD1-EC8E-2A4B-9C43-AA9863F6B5A5}"/>
                </a:ext>
              </a:extLst>
            </p:cNvPr>
            <p:cNvSpPr/>
            <p:nvPr/>
          </p:nvSpPr>
          <p:spPr>
            <a:xfrm>
              <a:off x="5764714" y="2603277"/>
              <a:ext cx="2566932" cy="2448272"/>
            </a:xfrm>
            <a:prstGeom prst="arc">
              <a:avLst>
                <a:gd name="adj1" fmla="val 16200000"/>
                <a:gd name="adj2" fmla="val 770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A7502274-A868-844F-AB9B-8632B6F837D4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8328248" y="3830291"/>
              <a:ext cx="3394" cy="246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867DC6D-D6F4-1647-91D1-040F920578EF}"/>
              </a:ext>
            </a:extLst>
          </p:cNvPr>
          <p:cNvSpPr/>
          <p:nvPr/>
        </p:nvSpPr>
        <p:spPr>
          <a:xfrm>
            <a:off x="767408" y="1144394"/>
            <a:ext cx="102971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Similar to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contracts,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but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they are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intended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for code re-use. For example, the library </a:t>
            </a:r>
            <a:r>
              <a:rPr lang="en-GB" sz="2000" dirty="0">
                <a:latin typeface="Lucida Console" panose="020B0609040504020204" pitchFamily="49" charset="0"/>
                <a:cs typeface="Arial" panose="020B0604020202020204" pitchFamily="34" charset="0"/>
              </a:rPr>
              <a:t>Addition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imported in another contract allows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2000" dirty="0" smtClean="0">
                <a:latin typeface="Lucida Console" panose="020B0609040504020204" pitchFamily="49" charset="0"/>
                <a:cs typeface="Arial" panose="020B0604020202020204" pitchFamily="34" charset="0"/>
              </a:rPr>
              <a:t>Add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function to be re-used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77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5A8CEC-1957-1B48-8250-A5E92820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A7C3C2-A7CF-E645-B891-F04F68F6F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Internal functions </a:t>
            </a:r>
          </a:p>
          <a:p>
            <a:r>
              <a:rPr lang="en-GB" dirty="0"/>
              <a:t>External functions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Declaration of a function: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D763165-F646-5045-A1C5-AA96AFD16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575297-8E41-8744-86E9-B12A53853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573016"/>
            <a:ext cx="1074236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338431-7B6C-4447-B4AE-6BF8CD8CD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2384FA4-52E6-6D49-AF33-19C2B67CC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Fallback functions </a:t>
            </a:r>
          </a:p>
          <a:p>
            <a:r>
              <a:rPr lang="en-GB" dirty="0"/>
              <a:t>Modifier functions </a:t>
            </a:r>
          </a:p>
          <a:p>
            <a:r>
              <a:rPr lang="en-GB" dirty="0"/>
              <a:t>Constructor function </a:t>
            </a:r>
          </a:p>
          <a:p>
            <a:r>
              <a:rPr lang="en-GB" dirty="0"/>
              <a:t>Function visibility specifiers </a:t>
            </a:r>
          </a:p>
          <a:p>
            <a:pPr lvl="1"/>
            <a:r>
              <a:rPr lang="en-GB" sz="2000" dirty="0"/>
              <a:t>External</a:t>
            </a:r>
          </a:p>
          <a:p>
            <a:pPr lvl="1"/>
            <a:r>
              <a:rPr lang="en-GB" sz="2000" dirty="0"/>
              <a:t>Public</a:t>
            </a:r>
          </a:p>
          <a:p>
            <a:pPr lvl="1"/>
            <a:r>
              <a:rPr lang="en-GB" sz="2000" dirty="0"/>
              <a:t>Internal</a:t>
            </a:r>
          </a:p>
          <a:p>
            <a:pPr lvl="1"/>
            <a:r>
              <a:rPr lang="en-GB" sz="2000" dirty="0"/>
              <a:t>Private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B954641-D6D1-6745-B1F1-7E2B7DAAA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0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1248C6-04E3-AD44-867A-3FB75198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modifiers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5CEC848-FE39-F145-A24F-E527BA8F8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Pure</a:t>
            </a:r>
            <a:r>
              <a:rPr lang="en-GB" dirty="0"/>
              <a:t>: This modifier prohibits access or modification to state. </a:t>
            </a:r>
          </a:p>
          <a:p>
            <a:r>
              <a:rPr lang="en-GB" b="1" dirty="0"/>
              <a:t>View</a:t>
            </a:r>
            <a:r>
              <a:rPr lang="en-GB" dirty="0"/>
              <a:t>: This modifier disables any modification to state. </a:t>
            </a:r>
          </a:p>
          <a:p>
            <a:r>
              <a:rPr lang="en-GB" b="1" dirty="0"/>
              <a:t>Payable</a:t>
            </a:r>
            <a:r>
              <a:rPr lang="en-GB" dirty="0"/>
              <a:t>: This modifier allows payment of ether with a call. </a:t>
            </a:r>
          </a:p>
          <a:p>
            <a:r>
              <a:rPr lang="en-GB" b="1" dirty="0"/>
              <a:t>Constant</a:t>
            </a:r>
            <a:r>
              <a:rPr lang="en-GB" dirty="0"/>
              <a:t>: This modifier disallows access or modification to state. This is available before version 0.5.0 of Solidity. 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63CEA2F-6F86-F041-9C6D-8D8C78628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7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D3E15B-D302-C641-9AC2-009A43DA0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Error handling</a:t>
            </a:r>
            <a:r>
              <a:rPr lang="en-GB" b="1" dirty="0"/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A4DA1E-D59D-CB4D-9AFB-60280EEF3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Assert</a:t>
            </a:r>
          </a:p>
          <a:p>
            <a:r>
              <a:rPr lang="en-GB" dirty="0"/>
              <a:t>Require</a:t>
            </a:r>
          </a:p>
          <a:p>
            <a:r>
              <a:rPr lang="en-GB" dirty="0"/>
              <a:t>Revert</a:t>
            </a:r>
          </a:p>
          <a:p>
            <a:r>
              <a:rPr lang="en-GB" dirty="0"/>
              <a:t>Try/Catch</a:t>
            </a:r>
          </a:p>
          <a:p>
            <a:r>
              <a:rPr lang="en-GB" dirty="0"/>
              <a:t>Throw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F432F80-C95C-9D4F-947C-6D535D90A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7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AE1FD92-E9DA-814C-BF4D-4E939A29B0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05A6F211-8788-334A-9A7B-B8819E1ED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283" y="247432"/>
            <a:ext cx="10515600" cy="1325563"/>
          </a:xfrm>
        </p:spPr>
        <p:txBody>
          <a:bodyPr>
            <a:normAutofit/>
          </a:bodyPr>
          <a:lstStyle/>
          <a:p>
            <a:r>
              <a:rPr lang="en-US" sz="3500" dirty="0"/>
              <a:t>Exercise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2F1490A7-CC4F-3543-B0D4-3CA2FD3F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30" y="1707932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Provide a gas estimate of the following contract: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E30AAFB-433A-0049-A8AA-39569E488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375168"/>
            <a:ext cx="5210080" cy="340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2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5270E9C-5888-C640-8C87-0B50C46770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338EA7E8-B6E9-0D42-9281-A2FE5394C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29" y="260648"/>
            <a:ext cx="10515600" cy="1079491"/>
          </a:xfrm>
        </p:spPr>
        <p:txBody>
          <a:bodyPr>
            <a:normAutofit/>
          </a:bodyPr>
          <a:lstStyle/>
          <a:p>
            <a:r>
              <a:rPr lang="en-US" sz="3500" dirty="0"/>
              <a:t>Summary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F204D5D9-C5E2-6B40-AEDD-515336E9B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02" y="1628800"/>
            <a:ext cx="10515600" cy="4680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this presentation, we covered:</a:t>
            </a:r>
          </a:p>
          <a:p>
            <a:r>
              <a:rPr lang="en-GB" dirty="0"/>
              <a:t>An introduction to development tools for Ethereum, such as Ganache CLI. </a:t>
            </a:r>
          </a:p>
          <a:p>
            <a:r>
              <a:rPr lang="en-GB" dirty="0"/>
              <a:t>Ganache</a:t>
            </a:r>
          </a:p>
          <a:p>
            <a:r>
              <a:rPr lang="en-GB" dirty="0"/>
              <a:t>Frameworks such as Truffle</a:t>
            </a:r>
          </a:p>
          <a:p>
            <a:r>
              <a:rPr lang="en-GB" dirty="0"/>
              <a:t>Drizzle</a:t>
            </a:r>
          </a:p>
          <a:p>
            <a:r>
              <a:rPr lang="en-GB" dirty="0"/>
              <a:t>Solidity concepts, such as value types, reference types, functions, and error handling concepts. </a:t>
            </a:r>
          </a:p>
          <a:p>
            <a:r>
              <a:rPr lang="en-GB" dirty="0"/>
              <a:t>We also considered writing contracts using Solidity.</a:t>
            </a:r>
          </a:p>
        </p:txBody>
      </p:sp>
    </p:spTree>
    <p:extLst>
      <p:ext uri="{BB962C8B-B14F-4D97-AF65-F5344CB8AC3E}">
        <p14:creationId xmlns:p14="http://schemas.microsoft.com/office/powerpoint/2010/main" val="317270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93A655-F739-C548-A359-F01197FA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360000"/>
            <a:ext cx="10200528" cy="864000"/>
          </a:xfrm>
        </p:spPr>
        <p:txBody>
          <a:bodyPr>
            <a:normAutofit fontScale="90000"/>
          </a:bodyPr>
          <a:lstStyle/>
          <a:p>
            <a:r>
              <a:rPr lang="en-GB" dirty="0"/>
              <a:t>Taxonomy of </a:t>
            </a:r>
            <a:r>
              <a:rPr lang="en-GB" dirty="0" err="1"/>
              <a:t>Ethereum</a:t>
            </a:r>
            <a:r>
              <a:rPr lang="en-GB" dirty="0"/>
              <a:t> development ecosystem components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C6397E8-6E2D-B141-A66B-DCAF752FC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303" y="1403350"/>
            <a:ext cx="8394557" cy="47529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B5C866B-5FCC-4F43-9CA6-3FB7E8AE6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9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3EBA69-2800-9D4B-9CE0-76183601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Languages</a:t>
            </a:r>
            <a:r>
              <a:rPr lang="en-GB" b="1" dirty="0"/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8F4CF9-D602-7C4D-8A4A-F4E56E8A2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Solidity</a:t>
            </a:r>
          </a:p>
          <a:p>
            <a:r>
              <a:rPr lang="en-GB" dirty="0"/>
              <a:t>Vyper</a:t>
            </a:r>
          </a:p>
          <a:p>
            <a:r>
              <a:rPr lang="en-GB" dirty="0"/>
              <a:t>Yul</a:t>
            </a:r>
          </a:p>
          <a:p>
            <a:r>
              <a:rPr lang="en-GB" dirty="0"/>
              <a:t>Mutan</a:t>
            </a:r>
          </a:p>
          <a:p>
            <a:r>
              <a:rPr lang="en-GB" dirty="0"/>
              <a:t>LLL</a:t>
            </a:r>
          </a:p>
          <a:p>
            <a:r>
              <a:rPr lang="en-GB" dirty="0"/>
              <a:t>Serpent</a:t>
            </a:r>
          </a:p>
          <a:p>
            <a:pPr marL="0" indent="0">
              <a:buNone/>
            </a:pPr>
            <a:r>
              <a:rPr lang="en-GB" dirty="0"/>
              <a:t>Read more about Solidity and </a:t>
            </a:r>
            <a:r>
              <a:rPr lang="en-GB" dirty="0" err="1" smtClean="0"/>
              <a:t>DApp</a:t>
            </a:r>
            <a:r>
              <a:rPr lang="en-GB" dirty="0" smtClean="0"/>
              <a:t> </a:t>
            </a:r>
            <a:r>
              <a:rPr lang="en-GB" dirty="0"/>
              <a:t>development resources here:</a:t>
            </a:r>
          </a:p>
          <a:p>
            <a:pPr marL="0" indent="0">
              <a:buNone/>
            </a:pPr>
            <a:r>
              <a:rPr lang="en-GB" dirty="0">
                <a:latin typeface="Lucida Console" panose="020B0609040504020204" pitchFamily="49" charset="0"/>
                <a:hlinkClick r:id="rId2"/>
              </a:rPr>
              <a:t>http://ethdocs.org/en/latest/contracts-and-transactions/developer-tools.html#developer-tools</a:t>
            </a:r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2CE454-404C-1340-8E4F-81375B77C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87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C7E50A-805A-284E-8E47-A89C6F29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Compilers</a:t>
            </a:r>
            <a:r>
              <a:rPr lang="en-GB" b="1" dirty="0"/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1970A8-A0E2-1244-AAE0-C558D9926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Solidity compiler (</a:t>
            </a:r>
            <a:r>
              <a:rPr lang="en-GB" dirty="0" err="1">
                <a:latin typeface="Lucida Console" panose="020B0609040504020204" pitchFamily="49" charset="0"/>
              </a:rPr>
              <a:t>solc</a:t>
            </a:r>
            <a:r>
              <a:rPr lang="en-GB" dirty="0"/>
              <a:t>)</a:t>
            </a:r>
          </a:p>
          <a:p>
            <a:r>
              <a:rPr lang="en-GB" dirty="0"/>
              <a:t>Compiler used to compile smart contract code and convert it into </a:t>
            </a:r>
            <a:r>
              <a:rPr lang="en-GB" dirty="0" smtClean="0"/>
              <a:t>bytecode</a:t>
            </a:r>
            <a:endParaRPr lang="en-GB" dirty="0"/>
          </a:p>
          <a:p>
            <a:pPr>
              <a:buFontTx/>
              <a:buChar char="-"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42585A9-7397-FD4D-8B4A-612BD954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0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CBCB68-9777-FC49-9969-178BF01B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Tools and libraries</a:t>
            </a:r>
            <a:r>
              <a:rPr lang="en-GB" b="1" dirty="0"/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84B0FB-07FE-464D-A762-92BC659B1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404000"/>
            <a:ext cx="4439888" cy="4752000"/>
          </a:xfrm>
        </p:spPr>
        <p:txBody>
          <a:bodyPr/>
          <a:lstStyle/>
          <a:p>
            <a:r>
              <a:rPr lang="en-US" dirty="0"/>
              <a:t>Ganache</a:t>
            </a:r>
          </a:p>
          <a:p>
            <a:pPr lvl="1"/>
            <a:r>
              <a:rPr lang="en-US" dirty="0" smtClean="0"/>
              <a:t>Simulated</a:t>
            </a:r>
            <a:r>
              <a:rPr lang="en-US" dirty="0" smtClean="0"/>
              <a:t> </a:t>
            </a:r>
            <a:r>
              <a:rPr lang="en-US" dirty="0"/>
              <a:t>personal </a:t>
            </a:r>
            <a:r>
              <a:rPr lang="en-US" dirty="0" err="1" smtClean="0"/>
              <a:t>Ethereum</a:t>
            </a:r>
            <a:r>
              <a:rPr lang="en-US" dirty="0" smtClean="0"/>
              <a:t> </a:t>
            </a:r>
            <a:r>
              <a:rPr lang="en-US" dirty="0" err="1" smtClean="0"/>
              <a:t>blockchain</a:t>
            </a:r>
            <a:r>
              <a:rPr lang="en-US" dirty="0" smtClean="0"/>
              <a:t> with a user interface (UI), commonly </a:t>
            </a:r>
            <a:r>
              <a:rPr lang="en-US" dirty="0"/>
              <a:t>used for development and testing purposes</a:t>
            </a:r>
          </a:p>
          <a:p>
            <a:r>
              <a:rPr lang="en-US" dirty="0"/>
              <a:t>Ganache-cli</a:t>
            </a:r>
          </a:p>
          <a:p>
            <a:pPr lvl="1"/>
            <a:r>
              <a:rPr lang="en-US" dirty="0" smtClean="0"/>
              <a:t>Command-line </a:t>
            </a:r>
            <a:r>
              <a:rPr lang="en-US" dirty="0"/>
              <a:t>version of Ganache</a:t>
            </a:r>
          </a:p>
          <a:p>
            <a:r>
              <a:rPr lang="en-US" dirty="0"/>
              <a:t>R</a:t>
            </a:r>
            <a:r>
              <a:rPr lang="en-US" dirty="0" smtClean="0"/>
              <a:t>equire </a:t>
            </a:r>
            <a:r>
              <a:rPr lang="en-US" dirty="0"/>
              <a:t>NodeJS as a pre-requisite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8DFA694-BAB8-E944-8996-B50B07541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FBD2196-5BCF-774D-A69C-EB5FF3E63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808" y="1628800"/>
            <a:ext cx="6907823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E34112-5B57-894D-BECD-1C42E988E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0F9766-4E6C-3C4A-9E48-50CCFAB57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404000"/>
            <a:ext cx="5015952" cy="4752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Truffle</a:t>
            </a:r>
          </a:p>
          <a:p>
            <a:r>
              <a:rPr lang="en-GB" sz="1800" dirty="0"/>
              <a:t>Development framework for Ethereum</a:t>
            </a:r>
          </a:p>
          <a:p>
            <a:r>
              <a:rPr lang="en-GB" sz="1800" dirty="0"/>
              <a:t>Features for deployment, testing and debugging</a:t>
            </a:r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AB6E4D6-A1FB-8A4A-80EC-A2A66B2C6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2E8CA5E-A996-3D40-B941-E1E93860F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912" y="1401712"/>
            <a:ext cx="6545310" cy="413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0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C752B3-D024-FD4D-B911-F6E144CC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Drizzle</a:t>
            </a:r>
            <a:r>
              <a:rPr lang="en-GB" b="1" dirty="0"/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E7BF4E-F984-024D-A204-6981AD186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set of frontend </a:t>
            </a:r>
            <a:r>
              <a:rPr lang="en-US" dirty="0" smtClean="0"/>
              <a:t>libraries for the development of web UIs</a:t>
            </a:r>
            <a:endParaRPr lang="en-US" dirty="0"/>
          </a:p>
          <a:p>
            <a:r>
              <a:rPr lang="en-US" dirty="0"/>
              <a:t>Makes frontend development for DApps easier </a:t>
            </a:r>
          </a:p>
          <a:p>
            <a:r>
              <a:rPr lang="en-US" dirty="0"/>
              <a:t>Requires NodeJS</a:t>
            </a:r>
          </a:p>
          <a:p>
            <a:r>
              <a:rPr lang="en-US" dirty="0"/>
              <a:t>Based on </a:t>
            </a:r>
            <a:r>
              <a:rPr lang="en-US" dirty="0" smtClean="0"/>
              <a:t>the Redux </a:t>
            </a:r>
            <a:r>
              <a:rPr lang="en-US" dirty="0"/>
              <a:t>store</a:t>
            </a:r>
          </a:p>
          <a:p>
            <a:r>
              <a:rPr lang="en-US" dirty="0"/>
              <a:t>Maintains a library of </a:t>
            </a:r>
            <a:r>
              <a:rPr lang="en-US" dirty="0" smtClean="0"/>
              <a:t>React </a:t>
            </a:r>
            <a:r>
              <a:rPr lang="en-US" dirty="0"/>
              <a:t>components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07CD6F1-DEE2-334D-893E-0A2E51C85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6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D11419-B11E-3D4B-985B-ABF50C14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4F3C45-3C67-DD4C-96DD-96CD0D1F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Embark: </a:t>
            </a:r>
            <a:r>
              <a:rPr lang="en-GB" dirty="0"/>
              <a:t>powerful developer platform for building and deploying </a:t>
            </a:r>
            <a:r>
              <a:rPr lang="en-GB" dirty="0" err="1" smtClean="0"/>
              <a:t>DApps</a:t>
            </a:r>
            <a:endParaRPr lang="en-US" dirty="0"/>
          </a:p>
          <a:p>
            <a:r>
              <a:rPr lang="en-US" dirty="0" smtClean="0"/>
              <a:t>Brownie: </a:t>
            </a:r>
            <a:r>
              <a:rPr lang="en-GB" dirty="0"/>
              <a:t>framework for </a:t>
            </a:r>
            <a:r>
              <a:rPr lang="en-GB" dirty="0" err="1"/>
              <a:t>Ethereum</a:t>
            </a:r>
            <a:r>
              <a:rPr lang="en-GB" dirty="0"/>
              <a:t> smart contract development and </a:t>
            </a:r>
            <a:r>
              <a:rPr lang="en-GB" dirty="0" smtClean="0"/>
              <a:t>testing</a:t>
            </a:r>
            <a:endParaRPr lang="en-US" dirty="0"/>
          </a:p>
          <a:p>
            <a:r>
              <a:rPr lang="en-US" dirty="0" smtClean="0"/>
              <a:t>Waffle: another </a:t>
            </a:r>
            <a:r>
              <a:rPr lang="en-GB" dirty="0" smtClean="0"/>
              <a:t>framework </a:t>
            </a:r>
            <a:r>
              <a:rPr lang="en-GB" dirty="0"/>
              <a:t>for smart contract development and testing </a:t>
            </a:r>
            <a:endParaRPr lang="en-US" dirty="0"/>
          </a:p>
          <a:p>
            <a:r>
              <a:rPr lang="en-US" dirty="0" err="1" smtClean="0"/>
              <a:t>Etherlime</a:t>
            </a:r>
            <a:r>
              <a:rPr lang="en-US" dirty="0" smtClean="0"/>
              <a:t>: </a:t>
            </a:r>
            <a:r>
              <a:rPr lang="en-US" dirty="0" err="1" smtClean="0"/>
              <a:t>fra</a:t>
            </a:r>
            <a:r>
              <a:rPr lang="en-GB" dirty="0" err="1" smtClean="0"/>
              <a:t>mework</a:t>
            </a:r>
            <a:r>
              <a:rPr lang="en-GB" dirty="0" smtClean="0"/>
              <a:t> that allows </a:t>
            </a:r>
            <a:r>
              <a:rPr lang="en-GB" dirty="0" err="1" smtClean="0"/>
              <a:t>DApp</a:t>
            </a:r>
            <a:r>
              <a:rPr lang="en-GB" dirty="0" smtClean="0"/>
              <a:t> </a:t>
            </a:r>
            <a:r>
              <a:rPr lang="en-GB" dirty="0"/>
              <a:t>development, debugging, testing, and testing in Solidity and </a:t>
            </a:r>
            <a:r>
              <a:rPr lang="en-GB" dirty="0" err="1"/>
              <a:t>Vyper</a:t>
            </a:r>
            <a:r>
              <a:rPr lang="en-GB" dirty="0"/>
              <a:t> </a:t>
            </a:r>
            <a:endParaRPr lang="en-US" dirty="0"/>
          </a:p>
          <a:p>
            <a:r>
              <a:rPr lang="en-US" dirty="0" err="1" smtClean="0"/>
              <a:t>OpenZeppelin</a:t>
            </a:r>
            <a:r>
              <a:rPr lang="en-US" dirty="0" smtClean="0"/>
              <a:t>: </a:t>
            </a:r>
            <a:r>
              <a:rPr lang="en-GB" dirty="0"/>
              <a:t>a </a:t>
            </a:r>
            <a:r>
              <a:rPr lang="en-GB" dirty="0" smtClean="0"/>
              <a:t>toolkit for smart </a:t>
            </a:r>
            <a:r>
              <a:rPr lang="en-GB" dirty="0"/>
              <a:t>contract development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71373BA-F660-7241-BA13-BA6580CFB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36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ckt Trai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500</Words>
  <Application>Microsoft Office PowerPoint</Application>
  <PresentationFormat>Widescreen</PresentationFormat>
  <Paragraphs>158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Lucida Console</vt:lpstr>
      <vt:lpstr>Open Sans</vt:lpstr>
      <vt:lpstr>Packt Training</vt:lpstr>
      <vt:lpstr>Mastering Blockchain Third Edition</vt:lpstr>
      <vt:lpstr>Outline</vt:lpstr>
      <vt:lpstr>Taxonomy of Ethereum development ecosystem components</vt:lpstr>
      <vt:lpstr>Languages </vt:lpstr>
      <vt:lpstr>Compilers </vt:lpstr>
      <vt:lpstr>Tools and libraries </vt:lpstr>
      <vt:lpstr>Frameworks</vt:lpstr>
      <vt:lpstr>Drizzle </vt:lpstr>
      <vt:lpstr>Other tools</vt:lpstr>
      <vt:lpstr>Contract development and deployment</vt:lpstr>
      <vt:lpstr>The layout of a Solidity source code file</vt:lpstr>
      <vt:lpstr>The Solidity language </vt:lpstr>
      <vt:lpstr>Variables </vt:lpstr>
      <vt:lpstr>Data types </vt:lpstr>
      <vt:lpstr>Value types</vt:lpstr>
      <vt:lpstr>Reference types</vt:lpstr>
      <vt:lpstr>Control structures</vt:lpstr>
      <vt:lpstr>Events</vt:lpstr>
      <vt:lpstr>Inheritance</vt:lpstr>
      <vt:lpstr>Libraries</vt:lpstr>
      <vt:lpstr>Functions</vt:lpstr>
      <vt:lpstr>Functions </vt:lpstr>
      <vt:lpstr>Function modifiers</vt:lpstr>
      <vt:lpstr>Error handling </vt:lpstr>
      <vt:lpstr>Exercise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Edward Doxey</cp:lastModifiedBy>
  <cp:revision>91</cp:revision>
  <cp:lastPrinted>2018-06-05T12:50:25Z</cp:lastPrinted>
  <dcterms:created xsi:type="dcterms:W3CDTF">2018-06-05T09:17:37Z</dcterms:created>
  <dcterms:modified xsi:type="dcterms:W3CDTF">2020-09-11T10:09:48Z</dcterms:modified>
</cp:coreProperties>
</file>